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65" r:id="rId3"/>
    <p:sldId id="263" r:id="rId4"/>
    <p:sldId id="267" r:id="rId5"/>
    <p:sldId id="268" r:id="rId6"/>
    <p:sldId id="262" r:id="rId7"/>
    <p:sldId id="266" r:id="rId8"/>
    <p:sldId id="264"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44DF78-A224-A3E7-3D47-2C811D6B81D0}" name="Liam Welch" initials="LW" userId="S::liam@makereadynz.onmicrosoft.com::279b7443-8a85-4ae3-a1ef-b1ecacd5027a" providerId="AD"/>
  <p188:author id="{91E1F4C3-F7EB-76BF-C6AD-920E08F49073}" name="Fiona Ross" initials="FR" userId="S::Fiona.Ross@redcross.org.nz::96e73817-55a4-423c-a5d8-c5e73c73a9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6"/>
    <a:srgbClr val="119A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94694"/>
  </p:normalViewPr>
  <p:slideViewPr>
    <p:cSldViewPr snapToGrid="0">
      <p:cViewPr varScale="1">
        <p:scale>
          <a:sx n="121" d="100"/>
          <a:sy n="121"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00CD4-33A7-1349-9B96-8C6A6CB017F1}"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C2C24-2CD1-6D48-A713-349DC5153C2B}" type="slidenum">
              <a:rPr lang="en-US" smtClean="0"/>
              <a:t>‹#›</a:t>
            </a:fld>
            <a:endParaRPr lang="en-US"/>
          </a:p>
        </p:txBody>
      </p:sp>
    </p:spTree>
    <p:extLst>
      <p:ext uri="{BB962C8B-B14F-4D97-AF65-F5344CB8AC3E}">
        <p14:creationId xmlns:p14="http://schemas.microsoft.com/office/powerpoint/2010/main" val="16449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C2C24-2CD1-6D48-A713-349DC5153C2B}" type="slidenum">
              <a:rPr lang="en-US" smtClean="0"/>
              <a:t>2</a:t>
            </a:fld>
            <a:endParaRPr lang="en-US"/>
          </a:p>
        </p:txBody>
      </p:sp>
    </p:spTree>
    <p:extLst>
      <p:ext uri="{BB962C8B-B14F-4D97-AF65-F5344CB8AC3E}">
        <p14:creationId xmlns:p14="http://schemas.microsoft.com/office/powerpoint/2010/main" val="53744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16C1-9466-8568-0861-8698398C3E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BCA205-8A3C-E6CF-36E6-EEB6A6336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CAC067-6661-6957-96C6-1D2AFB551A3D}"/>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5" name="Footer Placeholder 4">
            <a:extLst>
              <a:ext uri="{FF2B5EF4-FFF2-40B4-BE49-F238E27FC236}">
                <a16:creationId xmlns:a16="http://schemas.microsoft.com/office/drawing/2014/main" id="{749328AC-E5F2-96EE-C448-1A9B107EF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21586-5039-B4ED-9434-C0016A5D99AD}"/>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4176452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232F-BB8A-383A-A5C2-2F0AD719428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BBA8F2-520B-C532-2F9A-54C1629C80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AB2E73-DE52-50FA-EAD7-B781022AE7CE}"/>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5" name="Footer Placeholder 4">
            <a:extLst>
              <a:ext uri="{FF2B5EF4-FFF2-40B4-BE49-F238E27FC236}">
                <a16:creationId xmlns:a16="http://schemas.microsoft.com/office/drawing/2014/main" id="{034155A3-5B79-DFF5-C57E-06CFCA5F7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667E0-3F4A-884A-2C63-C5F535FE803B}"/>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247008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1A9C1-1836-DF59-36D8-F6E402AB0D7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9FCF52-EB46-74B9-03F5-F89ACCD479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C62AAC-BFE4-3806-FB11-3E1B66D60B07}"/>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5" name="Footer Placeholder 4">
            <a:extLst>
              <a:ext uri="{FF2B5EF4-FFF2-40B4-BE49-F238E27FC236}">
                <a16:creationId xmlns:a16="http://schemas.microsoft.com/office/drawing/2014/main" id="{90A4D238-93FC-078B-BDDC-3075E9BEA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B0D59-9236-3482-EEA8-CAF0518A0B5C}"/>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57634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0A9D-0146-7171-5855-3F50C7586D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981B8E-3999-C0A9-7AAF-EF733BFBE7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759977-7D86-F5A9-C594-913B8AF15E9C}"/>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5" name="Footer Placeholder 4">
            <a:extLst>
              <a:ext uri="{FF2B5EF4-FFF2-40B4-BE49-F238E27FC236}">
                <a16:creationId xmlns:a16="http://schemas.microsoft.com/office/drawing/2014/main" id="{CB10A8B5-5ADD-7FC9-0388-67EC68529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C5291-D3D1-E9AA-F535-CAC2D98CFE0C}"/>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158026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9D64-5C8E-C109-31F4-E3825D235EAD}"/>
              </a:ext>
            </a:extLst>
          </p:cNvPr>
          <p:cNvSpPr>
            <a:spLocks noGrp="1"/>
          </p:cNvSpPr>
          <p:nvPr>
            <p:ph type="title"/>
          </p:nvPr>
        </p:nvSpPr>
        <p:spPr>
          <a:xfrm>
            <a:off x="831850" y="1709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C93BE09-E686-8F86-4377-24020E958D27}"/>
              </a:ext>
            </a:extLst>
          </p:cNvPr>
          <p:cNvSpPr>
            <a:spLocks noGrp="1"/>
          </p:cNvSpPr>
          <p:nvPr>
            <p:ph type="body" idx="1"/>
          </p:nvPr>
        </p:nvSpPr>
        <p:spPr>
          <a:xfrm>
            <a:off x="831850"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42A846-C626-E393-5E1D-6863DA7DE783}"/>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5" name="Footer Placeholder 4">
            <a:extLst>
              <a:ext uri="{FF2B5EF4-FFF2-40B4-BE49-F238E27FC236}">
                <a16:creationId xmlns:a16="http://schemas.microsoft.com/office/drawing/2014/main" id="{20F1EA0F-3A0C-803F-0210-D963D4A77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6957B-9627-863D-7EDE-EA5715DF6561}"/>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97362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59D2-CE44-0FB4-CA49-F3FEAB9F3D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6FD370-C3B0-EF9A-054C-B0EAE257A4D2}"/>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C67AB1-AC5B-F0D9-C994-0D8FA8D93A07}"/>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0A00911-EF19-50C4-8A37-37579E5767B3}"/>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6" name="Footer Placeholder 5">
            <a:extLst>
              <a:ext uri="{FF2B5EF4-FFF2-40B4-BE49-F238E27FC236}">
                <a16:creationId xmlns:a16="http://schemas.microsoft.com/office/drawing/2014/main" id="{4C59829B-B84E-7075-B1D4-9D0FB6AAF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155D8-135F-DE7A-A958-A920B3CC118F}"/>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129323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798-6648-24FD-948C-768B9878C7E5}"/>
              </a:ext>
            </a:extLst>
          </p:cNvPr>
          <p:cNvSpPr>
            <a:spLocks noGrp="1"/>
          </p:cNvSpPr>
          <p:nvPr>
            <p:ph type="title"/>
          </p:nvPr>
        </p:nvSpPr>
        <p:spPr>
          <a:xfrm>
            <a:off x="839789"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4C8700-5965-4978-584B-BB655B9E41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CA1A1D-F6EB-340C-5419-B61123C9C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D94161A-D747-D679-0D8A-20E70C784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6413D8A-B4FC-F251-F0DD-6203390AF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E7CBB8-DC2A-2941-A716-007065A3E5D4}"/>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8" name="Footer Placeholder 7">
            <a:extLst>
              <a:ext uri="{FF2B5EF4-FFF2-40B4-BE49-F238E27FC236}">
                <a16:creationId xmlns:a16="http://schemas.microsoft.com/office/drawing/2014/main" id="{0CF38C95-8EBC-A70B-0FD2-4F10206A40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128E20-E064-B1CD-CDDB-2594C25AEE42}"/>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406694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BE55-82F2-D3DB-0431-E8CA83CB6D6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13E5987-C166-0B5A-70FA-D282D1A9F214}"/>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4" name="Footer Placeholder 3">
            <a:extLst>
              <a:ext uri="{FF2B5EF4-FFF2-40B4-BE49-F238E27FC236}">
                <a16:creationId xmlns:a16="http://schemas.microsoft.com/office/drawing/2014/main" id="{DC934055-77E4-A28B-262C-FD2CBC8002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428DB-1E55-31BD-B934-FFD06ADA3755}"/>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282314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FBD3F-1E72-1222-F4AC-2FF7A663876C}"/>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3" name="Footer Placeholder 2">
            <a:extLst>
              <a:ext uri="{FF2B5EF4-FFF2-40B4-BE49-F238E27FC236}">
                <a16:creationId xmlns:a16="http://schemas.microsoft.com/office/drawing/2014/main" id="{39C891C3-B861-A451-2ADE-5238F21447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13D44-A3E4-67D0-6717-CBB122932E09}"/>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211334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E7F5-E22B-9A47-EF9D-8C2DE10B07C4}"/>
              </a:ext>
            </a:extLst>
          </p:cNvPr>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3B766C-4E7C-59FE-3DD6-17D41612DDA1}"/>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D3474A3-F028-DCF1-B7D1-1A7497F607CC}"/>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14D053-DD78-ADEC-7564-5AFF6961B94A}"/>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6" name="Footer Placeholder 5">
            <a:extLst>
              <a:ext uri="{FF2B5EF4-FFF2-40B4-BE49-F238E27FC236}">
                <a16:creationId xmlns:a16="http://schemas.microsoft.com/office/drawing/2014/main" id="{814A9BD4-241B-9CDC-C767-4BE6D7AC5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E9163-BB2C-83D7-00F1-74092CA2A869}"/>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421266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FA26-5C32-9D1C-0D4F-143D4CFEB069}"/>
              </a:ext>
            </a:extLst>
          </p:cNvPr>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3A7127-23BE-0A19-2E90-25333BB6B360}"/>
              </a:ext>
            </a:extLst>
          </p:cNvPr>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4C677F-060A-0BDB-CC49-497FB93EAA78}"/>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93BA27-E46A-B41C-B43D-7B590CDD2F99}"/>
              </a:ext>
            </a:extLst>
          </p:cNvPr>
          <p:cNvSpPr>
            <a:spLocks noGrp="1"/>
          </p:cNvSpPr>
          <p:nvPr>
            <p:ph type="dt" sz="half" idx="10"/>
          </p:nvPr>
        </p:nvSpPr>
        <p:spPr/>
        <p:txBody>
          <a:bodyPr/>
          <a:lstStyle/>
          <a:p>
            <a:fld id="{E1450B5C-212D-2B4A-B4EE-DD81293E481D}" type="datetimeFigureOut">
              <a:rPr lang="en-US" smtClean="0"/>
              <a:t>3/1/24</a:t>
            </a:fld>
            <a:endParaRPr lang="en-US"/>
          </a:p>
        </p:txBody>
      </p:sp>
      <p:sp>
        <p:nvSpPr>
          <p:cNvPr id="6" name="Footer Placeholder 5">
            <a:extLst>
              <a:ext uri="{FF2B5EF4-FFF2-40B4-BE49-F238E27FC236}">
                <a16:creationId xmlns:a16="http://schemas.microsoft.com/office/drawing/2014/main" id="{05DCA84C-4535-97AE-7D69-FB3DEC8AB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542C9-1931-EFAB-9EDA-52F458F42C49}"/>
              </a:ext>
            </a:extLst>
          </p:cNvPr>
          <p:cNvSpPr>
            <a:spLocks noGrp="1"/>
          </p:cNvSpPr>
          <p:nvPr>
            <p:ph type="sldNum" sz="quarter" idx="12"/>
          </p:nvPr>
        </p:nvSpPr>
        <p:spPr/>
        <p:txBody>
          <a:bodyPr/>
          <a:lstStyle/>
          <a:p>
            <a:fld id="{2A3F2DA0-2837-A649-8584-B89B16FFA003}" type="slidenum">
              <a:rPr lang="en-US" smtClean="0"/>
              <a:t>‹#›</a:t>
            </a:fld>
            <a:endParaRPr lang="en-US"/>
          </a:p>
        </p:txBody>
      </p:sp>
    </p:spTree>
    <p:extLst>
      <p:ext uri="{BB962C8B-B14F-4D97-AF65-F5344CB8AC3E}">
        <p14:creationId xmlns:p14="http://schemas.microsoft.com/office/powerpoint/2010/main" val="258165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E89827-4519-0E72-6B65-D2E01B150E9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B98F530-D55E-9387-47A5-39E04FA5EC14}"/>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771AA4-C348-B542-BCAF-F025843E405A}"/>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450B5C-212D-2B4A-B4EE-DD81293E481D}" type="datetimeFigureOut">
              <a:rPr lang="en-US" smtClean="0"/>
              <a:t>3/1/24</a:t>
            </a:fld>
            <a:endParaRPr lang="en-US"/>
          </a:p>
        </p:txBody>
      </p:sp>
      <p:sp>
        <p:nvSpPr>
          <p:cNvPr id="5" name="Footer Placeholder 4">
            <a:extLst>
              <a:ext uri="{FF2B5EF4-FFF2-40B4-BE49-F238E27FC236}">
                <a16:creationId xmlns:a16="http://schemas.microsoft.com/office/drawing/2014/main" id="{F937A5ED-E0EE-E461-2953-23685FA2D4D6}"/>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AC878D-40DE-DEFC-F4A3-5E221C3F5CD3}"/>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3F2DA0-2837-A649-8584-B89B16FFA003}" type="slidenum">
              <a:rPr lang="en-US" smtClean="0"/>
              <a:t>‹#›</a:t>
            </a:fld>
            <a:endParaRPr lang="en-US"/>
          </a:p>
        </p:txBody>
      </p:sp>
    </p:spTree>
    <p:extLst>
      <p:ext uri="{BB962C8B-B14F-4D97-AF65-F5344CB8AC3E}">
        <p14:creationId xmlns:p14="http://schemas.microsoft.com/office/powerpoint/2010/main" val="3293369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ewzealandredcross.sharepoint.com/:b:/r/sites/NZRCIntranet/Processdocs/1B%20Nomination%20Form%20for%20area%20councillors.pdf?csf=1&amp;web=1&amp;e=OabAaM"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mailto:membership@redcross.org.nz"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edcross.org.nz/membership/join-new-zealand-red-cross/update-your-membership-detail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nzrc-ac-noms"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membership@redcross.org.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0E005E-1372-C662-B8C4-93EA91342AB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08644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60F5F-2C14-7C1D-1792-7E512CC7128A}"/>
              </a:ext>
            </a:extLst>
          </p:cNvPr>
          <p:cNvPicPr>
            <a:picLocks noChangeAspect="1"/>
          </p:cNvPicPr>
          <p:nvPr/>
        </p:nvPicPr>
        <p:blipFill>
          <a:blip r:embed="rId3"/>
          <a:srcRect/>
          <a:stretch/>
        </p:blipFill>
        <p:spPr>
          <a:xfrm>
            <a:off x="-488" y="-1"/>
            <a:ext cx="12192488" cy="6858274"/>
          </a:xfrm>
          <a:prstGeom prst="rect">
            <a:avLst/>
          </a:prstGeom>
        </p:spPr>
      </p:pic>
      <p:sp>
        <p:nvSpPr>
          <p:cNvPr id="6" name="TextBox 5">
            <a:extLst>
              <a:ext uri="{FF2B5EF4-FFF2-40B4-BE49-F238E27FC236}">
                <a16:creationId xmlns:a16="http://schemas.microsoft.com/office/drawing/2014/main" id="{1B3DD30E-58A8-9B7F-D219-3DC99DBC41D4}"/>
              </a:ext>
            </a:extLst>
          </p:cNvPr>
          <p:cNvSpPr txBox="1"/>
          <p:nvPr/>
        </p:nvSpPr>
        <p:spPr>
          <a:xfrm>
            <a:off x="-488" y="1740590"/>
            <a:ext cx="3011214" cy="954107"/>
          </a:xfrm>
          <a:prstGeom prst="rect">
            <a:avLst/>
          </a:prstGeom>
          <a:noFill/>
        </p:spPr>
        <p:txBody>
          <a:bodyPr wrap="square">
            <a:spAutoFit/>
          </a:bodyPr>
          <a:lstStyle/>
          <a:p>
            <a:pPr algn="ctr"/>
            <a:r>
              <a:rPr lang="en-NZ" sz="2800" b="0" i="0" u="none" strike="noStrike" dirty="0">
                <a:solidFill>
                  <a:schemeClr val="bg1"/>
                </a:solidFill>
                <a:effectLst/>
                <a:latin typeface="Block Berthold" pitchFamily="2" charset="77"/>
              </a:rPr>
              <a:t>Available</a:t>
            </a:r>
          </a:p>
          <a:p>
            <a:pPr algn="ctr"/>
            <a:r>
              <a:rPr lang="en-NZ" sz="2800" b="0" i="0" u="none" strike="noStrike" dirty="0">
                <a:solidFill>
                  <a:schemeClr val="bg1"/>
                </a:solidFill>
                <a:effectLst/>
                <a:latin typeface="Block Berthold" pitchFamily="2" charset="77"/>
              </a:rPr>
              <a:t>Opportunities</a:t>
            </a:r>
            <a:endParaRPr lang="en-US" sz="2800" dirty="0">
              <a:solidFill>
                <a:schemeClr val="bg1"/>
              </a:solidFill>
              <a:latin typeface="Block Berthold" pitchFamily="2" charset="77"/>
            </a:endParaRPr>
          </a:p>
        </p:txBody>
      </p:sp>
      <p:pic>
        <p:nvPicPr>
          <p:cNvPr id="4" name="Picture 3">
            <a:extLst>
              <a:ext uri="{FF2B5EF4-FFF2-40B4-BE49-F238E27FC236}">
                <a16:creationId xmlns:a16="http://schemas.microsoft.com/office/drawing/2014/main" id="{93DA7CDB-B9EF-BE31-5302-6BFD7D13B04B}"/>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804410" y="518032"/>
            <a:ext cx="7772398" cy="6003182"/>
          </a:xfrm>
          <a:prstGeom prst="rect">
            <a:avLst/>
          </a:prstGeom>
        </p:spPr>
      </p:pic>
    </p:spTree>
    <p:extLst>
      <p:ext uri="{BB962C8B-B14F-4D97-AF65-F5344CB8AC3E}">
        <p14:creationId xmlns:p14="http://schemas.microsoft.com/office/powerpoint/2010/main" val="3269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A5A90-58CE-952C-4A13-52D99D6A80E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560522-19BE-C790-1DB5-38B758AAB338}"/>
              </a:ext>
            </a:extLst>
          </p:cNvPr>
          <p:cNvSpPr>
            <a:spLocks noGrp="1"/>
          </p:cNvSpPr>
          <p:nvPr>
            <p:ph type="title"/>
          </p:nvPr>
        </p:nvSpPr>
        <p:spPr>
          <a:xfrm>
            <a:off x="838200" y="509483"/>
            <a:ext cx="7864365" cy="1450220"/>
          </a:xfrm>
        </p:spPr>
        <p:txBody>
          <a:bodyPr>
            <a:normAutofit/>
          </a:bodyPr>
          <a:lstStyle/>
          <a:p>
            <a:r>
              <a:rPr lang="en-NZ" sz="3200" b="1" dirty="0">
                <a:solidFill>
                  <a:srgbClr val="009CB6"/>
                </a:solidFill>
                <a:latin typeface="Block Berthold" pitchFamily="2" charset="77"/>
                <a:ea typeface="Source Sans Pro" panose="020B0503030403020204" pitchFamily="34" charset="0"/>
              </a:rPr>
              <a:t>WHO ARE WE LOOKING FOR?</a:t>
            </a:r>
            <a:br>
              <a:rPr lang="en-NZ" sz="3200" dirty="0">
                <a:solidFill>
                  <a:srgbClr val="009CB6"/>
                </a:solidFill>
                <a:latin typeface="Block Berthold" pitchFamily="2" charset="77"/>
                <a:ea typeface="Calibri" panose="020F0502020204030204" pitchFamily="34" charset="0"/>
              </a:rPr>
            </a:br>
            <a:endParaRPr lang="en-US" sz="3200" dirty="0">
              <a:solidFill>
                <a:srgbClr val="009CB6"/>
              </a:solidFill>
              <a:latin typeface="Block Berthold" pitchFamily="2" charset="77"/>
            </a:endParaRPr>
          </a:p>
        </p:txBody>
      </p:sp>
      <p:sp>
        <p:nvSpPr>
          <p:cNvPr id="10" name="Content Placeholder 2">
            <a:extLst>
              <a:ext uri="{FF2B5EF4-FFF2-40B4-BE49-F238E27FC236}">
                <a16:creationId xmlns:a16="http://schemas.microsoft.com/office/drawing/2014/main" id="{3672DD7B-94DD-CE72-5682-8B69ECD0568E}"/>
              </a:ext>
            </a:extLst>
          </p:cNvPr>
          <p:cNvSpPr txBox="1">
            <a:spLocks/>
          </p:cNvSpPr>
          <p:nvPr/>
        </p:nvSpPr>
        <p:spPr>
          <a:xfrm>
            <a:off x="838200" y="14244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All Red Cross members are eligible to join Councils, and to vote - whether you are part of meals on wheels, retail or migration services or our community programmes.  </a:t>
            </a:r>
          </a:p>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We’re looking for positive people with the confidence to take initiative who can help us </a:t>
            </a:r>
          </a:p>
          <a:p>
            <a:pPr lvl="1" fontAlgn="base">
              <a:lnSpc>
                <a:spcPct val="150000"/>
              </a:lnSpc>
              <a:buClr>
                <a:srgbClr val="DA322E"/>
              </a:buClr>
              <a:buFont typeface="Wingdings" pitchFamily="2" charset="2"/>
              <a:buChar char="ü"/>
            </a:pPr>
            <a:r>
              <a:rPr lang="en-US" sz="2000" dirty="0">
                <a:latin typeface="Source Sans Pro" panose="020B0503030403020204" pitchFamily="34" charset="0"/>
                <a:ea typeface="Source Sans Pro" panose="020B0503030403020204" pitchFamily="34" charset="0"/>
              </a:rPr>
              <a:t>make the most difference locally, </a:t>
            </a:r>
          </a:p>
          <a:p>
            <a:pPr lvl="1" fontAlgn="base">
              <a:lnSpc>
                <a:spcPct val="150000"/>
              </a:lnSpc>
              <a:buClr>
                <a:srgbClr val="DA322E"/>
              </a:buClr>
              <a:buFont typeface="Wingdings" pitchFamily="2" charset="2"/>
              <a:buChar char="ü"/>
            </a:pPr>
            <a:r>
              <a:rPr lang="en-US" sz="2000" dirty="0">
                <a:latin typeface="Source Sans Pro" panose="020B0503030403020204" pitchFamily="34" charset="0"/>
                <a:ea typeface="Source Sans Pro" panose="020B0503030403020204" pitchFamily="34" charset="0"/>
              </a:rPr>
              <a:t>grow our youth members to 30% of our total membership, </a:t>
            </a:r>
          </a:p>
          <a:p>
            <a:pPr lvl="1" fontAlgn="base">
              <a:lnSpc>
                <a:spcPct val="150000"/>
              </a:lnSpc>
              <a:buClr>
                <a:srgbClr val="DA322E"/>
              </a:buClr>
              <a:buFont typeface="Wingdings" pitchFamily="2" charset="2"/>
              <a:buChar char="ü"/>
            </a:pPr>
            <a:r>
              <a:rPr lang="en-US" sz="2000" dirty="0">
                <a:latin typeface="Source Sans Pro" panose="020B0503030403020204" pitchFamily="34" charset="0"/>
                <a:ea typeface="Source Sans Pro" panose="020B0503030403020204" pitchFamily="34" charset="0"/>
              </a:rPr>
              <a:t>strengthen relationships with Māori and local communities, </a:t>
            </a:r>
          </a:p>
          <a:p>
            <a:pPr lvl="1" fontAlgn="base">
              <a:lnSpc>
                <a:spcPct val="150000"/>
              </a:lnSpc>
              <a:buClr>
                <a:srgbClr val="DA322E"/>
              </a:buClr>
              <a:buFont typeface="Wingdings" pitchFamily="2" charset="2"/>
              <a:buChar char="ü"/>
            </a:pPr>
            <a:r>
              <a:rPr lang="en-US" sz="2000" dirty="0">
                <a:latin typeface="Source Sans Pro" panose="020B0503030403020204" pitchFamily="34" charset="0"/>
                <a:ea typeface="Source Sans Pro" panose="020B0503030403020204" pitchFamily="34" charset="0"/>
              </a:rPr>
              <a:t>become more impactful, diverse and engaging, </a:t>
            </a:r>
          </a:p>
          <a:p>
            <a:pPr lvl="1" fontAlgn="base">
              <a:lnSpc>
                <a:spcPct val="150000"/>
              </a:lnSpc>
              <a:buClr>
                <a:srgbClr val="DA322E"/>
              </a:buClr>
              <a:buFont typeface="Wingdings" pitchFamily="2" charset="2"/>
              <a:buChar char="ü"/>
            </a:pPr>
            <a:r>
              <a:rPr lang="en-US" sz="2000" dirty="0">
                <a:latin typeface="Source Sans Pro" panose="020B0503030403020204" pitchFamily="34" charset="0"/>
                <a:ea typeface="Source Sans Pro" panose="020B0503030403020204" pitchFamily="34" charset="0"/>
              </a:rPr>
              <a:t>achieve our Strategy 2030 goals. </a:t>
            </a:r>
          </a:p>
          <a:p>
            <a:pPr marL="800100" lvl="1" indent="-342900">
              <a:lnSpc>
                <a:spcPct val="107000"/>
              </a:lnSpc>
              <a:buFont typeface="+mj-lt"/>
              <a:buAutoNum type="alphaLcParenR"/>
            </a:pPr>
            <a:endParaRPr lang="en-NZ" sz="1600" dirty="0">
              <a:latin typeface="Source Sans Pro" panose="020B0503030403020204" pitchFamily="34" charset="0"/>
              <a:ea typeface="Source Sans Pro" panose="020B0503030403020204" pitchFamily="34" charset="0"/>
            </a:endParaRPr>
          </a:p>
          <a:p>
            <a:pPr marL="457200" lvl="1" indent="0">
              <a:lnSpc>
                <a:spcPct val="107000"/>
              </a:lnSpc>
              <a:buNone/>
            </a:pPr>
            <a:endParaRPr lang="en-NZ"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688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A5A90-58CE-952C-4A13-52D99D6A80E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560522-19BE-C790-1DB5-38B758AAB338}"/>
              </a:ext>
            </a:extLst>
          </p:cNvPr>
          <p:cNvSpPr>
            <a:spLocks noGrp="1"/>
          </p:cNvSpPr>
          <p:nvPr>
            <p:ph type="title"/>
          </p:nvPr>
        </p:nvSpPr>
        <p:spPr>
          <a:xfrm>
            <a:off x="838200" y="509483"/>
            <a:ext cx="7864365" cy="1450220"/>
          </a:xfrm>
        </p:spPr>
        <p:txBody>
          <a:bodyPr>
            <a:normAutofit/>
          </a:bodyPr>
          <a:lstStyle/>
          <a:p>
            <a:r>
              <a:rPr lang="en-NZ" sz="3200" b="1" dirty="0">
                <a:solidFill>
                  <a:srgbClr val="009CB6"/>
                </a:solidFill>
                <a:latin typeface="Block Berthold" pitchFamily="2" charset="77"/>
                <a:ea typeface="Source Sans Pro" panose="020B0503030403020204" pitchFamily="34" charset="0"/>
              </a:rPr>
              <a:t>WHO ARE WE LOOKING FOR?</a:t>
            </a:r>
            <a:br>
              <a:rPr lang="en-NZ" sz="3200" dirty="0">
                <a:solidFill>
                  <a:srgbClr val="009CB6"/>
                </a:solidFill>
                <a:latin typeface="Block Berthold" pitchFamily="2" charset="77"/>
                <a:ea typeface="Calibri" panose="020F0502020204030204" pitchFamily="34" charset="0"/>
              </a:rPr>
            </a:br>
            <a:endParaRPr lang="en-US" sz="3200" dirty="0">
              <a:solidFill>
                <a:srgbClr val="009CB6"/>
              </a:solidFill>
              <a:latin typeface="Block Berthold" pitchFamily="2" charset="77"/>
            </a:endParaRPr>
          </a:p>
        </p:txBody>
      </p:sp>
      <p:sp>
        <p:nvSpPr>
          <p:cNvPr id="10" name="Content Placeholder 2">
            <a:extLst>
              <a:ext uri="{FF2B5EF4-FFF2-40B4-BE49-F238E27FC236}">
                <a16:creationId xmlns:a16="http://schemas.microsoft.com/office/drawing/2014/main" id="{3672DD7B-94DD-CE72-5682-8B69ECD0568E}"/>
              </a:ext>
            </a:extLst>
          </p:cNvPr>
          <p:cNvSpPr txBox="1">
            <a:spLocks/>
          </p:cNvSpPr>
          <p:nvPr/>
        </p:nvSpPr>
        <p:spPr>
          <a:xfrm>
            <a:off x="838200" y="1424457"/>
            <a:ext cx="101766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We </a:t>
            </a:r>
            <a:r>
              <a:rPr lang="en-US" sz="2000" dirty="0">
                <a:latin typeface="Source Sans Pro" panose="020B0503030403020204" pitchFamily="34" charset="0"/>
                <a:ea typeface="Source Sans Pro" panose="020B0503030403020204" pitchFamily="34" charset="0"/>
              </a:rPr>
              <a:t>need people with a range of backgrounds, skills and experience, from leadership or governance, to lived experience of humanitarian work.  </a:t>
            </a:r>
          </a:p>
          <a:p>
            <a:pPr marL="342900" indent="-342900">
              <a:buFont typeface="Symbol" pitchFamily="2" charset="2"/>
              <a:buChar char=""/>
            </a:pPr>
            <a:r>
              <a:rPr lang="en-US" sz="2000" dirty="0">
                <a:latin typeface="Source Sans Pro" panose="020B0503030403020204" pitchFamily="34" charset="0"/>
                <a:ea typeface="Source Sans Pro" panose="020B0503030403020204" pitchFamily="34" charset="0"/>
              </a:rPr>
              <a:t>We also strongly encourage young people (those under 30) with an interest in leadership to get involved. This year, every Area Council must have at least one youth member. You don’t need to have governance experience and your governance development will be supported. </a:t>
            </a:r>
          </a:p>
          <a:p>
            <a:pPr marL="342900" indent="-342900">
              <a:buFont typeface="Symbol" pitchFamily="2" charset="2"/>
              <a:buChar char=""/>
            </a:pPr>
            <a:endParaRPr lang="en-NZ" sz="1600" dirty="0">
              <a:latin typeface="Source Sans Pro" panose="020B0503030403020204" pitchFamily="34" charset="0"/>
              <a:ea typeface="Source Sans Pro" panose="020B0503030403020204" pitchFamily="34" charset="0"/>
            </a:endParaRPr>
          </a:p>
          <a:p>
            <a:pPr marL="457200" lvl="1" indent="0">
              <a:lnSpc>
                <a:spcPct val="107000"/>
              </a:lnSpc>
              <a:buNone/>
            </a:pPr>
            <a:endParaRPr lang="en-NZ"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068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A5A90-58CE-952C-4A13-52D99D6A80E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560522-19BE-C790-1DB5-38B758AAB338}"/>
              </a:ext>
            </a:extLst>
          </p:cNvPr>
          <p:cNvSpPr>
            <a:spLocks noGrp="1"/>
          </p:cNvSpPr>
          <p:nvPr>
            <p:ph type="title"/>
          </p:nvPr>
        </p:nvSpPr>
        <p:spPr>
          <a:xfrm>
            <a:off x="838200" y="509483"/>
            <a:ext cx="7864365" cy="1450220"/>
          </a:xfrm>
        </p:spPr>
        <p:txBody>
          <a:bodyPr>
            <a:normAutofit/>
          </a:bodyPr>
          <a:lstStyle/>
          <a:p>
            <a:r>
              <a:rPr lang="en-NZ" sz="3200" b="1" dirty="0">
                <a:solidFill>
                  <a:srgbClr val="009CB6"/>
                </a:solidFill>
                <a:latin typeface="Block Berthold" pitchFamily="2" charset="77"/>
                <a:ea typeface="Source Sans Pro" panose="020B0503030403020204" pitchFamily="34" charset="0"/>
              </a:rPr>
              <a:t>WHY STAND?</a:t>
            </a:r>
            <a:br>
              <a:rPr lang="en-NZ" sz="3200" dirty="0">
                <a:solidFill>
                  <a:srgbClr val="009CB6"/>
                </a:solidFill>
                <a:latin typeface="Block Berthold" pitchFamily="2" charset="77"/>
                <a:ea typeface="Calibri" panose="020F0502020204030204" pitchFamily="34" charset="0"/>
              </a:rPr>
            </a:br>
            <a:endParaRPr lang="en-US" sz="3200" dirty="0">
              <a:solidFill>
                <a:srgbClr val="009CB6"/>
              </a:solidFill>
              <a:latin typeface="Block Berthold" pitchFamily="2" charset="77"/>
            </a:endParaRPr>
          </a:p>
        </p:txBody>
      </p:sp>
      <p:sp>
        <p:nvSpPr>
          <p:cNvPr id="10" name="Content Placeholder 2">
            <a:extLst>
              <a:ext uri="{FF2B5EF4-FFF2-40B4-BE49-F238E27FC236}">
                <a16:creationId xmlns:a16="http://schemas.microsoft.com/office/drawing/2014/main" id="{3672DD7B-94DD-CE72-5682-8B69ECD0568E}"/>
              </a:ext>
            </a:extLst>
          </p:cNvPr>
          <p:cNvSpPr txBox="1">
            <a:spLocks/>
          </p:cNvSpPr>
          <p:nvPr/>
        </p:nvSpPr>
        <p:spPr>
          <a:xfrm>
            <a:off x="838200" y="1424457"/>
            <a:ext cx="101766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Symbol" pitchFamily="2" charset="2"/>
              <a:buChar char=""/>
            </a:pPr>
            <a:r>
              <a:rPr lang="en-US" sz="2000" dirty="0">
                <a:latin typeface="Source Sans Pro" panose="020B0503030403020204" pitchFamily="34" charset="0"/>
                <a:ea typeface="Source Sans Pro" panose="020B0503030403020204" pitchFamily="34" charset="0"/>
              </a:rPr>
              <a:t>The role is a chance to lead, and to grow. </a:t>
            </a:r>
          </a:p>
          <a:p>
            <a:pPr marL="342900" indent="-342900" fontAlgn="base">
              <a:buFont typeface="Symbol" pitchFamily="2" charset="2"/>
              <a:buChar char=""/>
            </a:pPr>
            <a:r>
              <a:rPr lang="en-US" sz="2000" dirty="0">
                <a:latin typeface="Source Sans Pro" panose="020B0503030403020204" pitchFamily="34" charset="0"/>
                <a:ea typeface="Source Sans Pro" panose="020B0503030403020204" pitchFamily="34" charset="0"/>
              </a:rPr>
              <a:t>It is a chance to give back and may even set you on a development path that includes work for the Movement on the global stage, as it did for our National President and National Youth Representative.  </a:t>
            </a:r>
          </a:p>
          <a:p>
            <a:pPr marL="342900" indent="-342900" fontAlgn="base">
              <a:buFont typeface="Symbol" pitchFamily="2" charset="2"/>
              <a:buChar char=""/>
            </a:pPr>
            <a:r>
              <a:rPr lang="en-US" sz="2000" dirty="0">
                <a:latin typeface="Source Sans Pro" panose="020B0503030403020204" pitchFamily="34" charset="0"/>
                <a:ea typeface="Source Sans Pro" panose="020B0503030403020204" pitchFamily="34" charset="0"/>
              </a:rPr>
              <a:t>Our area councils lead, coordinate and nurture our </a:t>
            </a:r>
            <a:r>
              <a:rPr lang="en-US" sz="2000" dirty="0" err="1">
                <a:latin typeface="Source Sans Pro" panose="020B0503030403020204" pitchFamily="34" charset="0"/>
                <a:ea typeface="Source Sans Pro" panose="020B0503030403020204" pitchFamily="34" charset="0"/>
              </a:rPr>
              <a:t>organisation</a:t>
            </a:r>
            <a:r>
              <a:rPr lang="en-US" sz="2000" dirty="0">
                <a:latin typeface="Source Sans Pro" panose="020B0503030403020204" pitchFamily="34" charset="0"/>
                <a:ea typeface="Source Sans Pro" panose="020B0503030403020204" pitchFamily="34" charset="0"/>
              </a:rPr>
              <a:t>, our people and our humanitarian activities across areas of Aotearoa New Zealand.   </a:t>
            </a:r>
          </a:p>
          <a:p>
            <a:pPr marL="342900" indent="-342900" fontAlgn="base">
              <a:buFont typeface="Symbol" pitchFamily="2" charset="2"/>
              <a:buChar char=""/>
            </a:pPr>
            <a:r>
              <a:rPr lang="en-US" sz="2000" dirty="0">
                <a:latin typeface="Source Sans Pro" panose="020B0503030403020204" pitchFamily="34" charset="0"/>
                <a:ea typeface="Source Sans Pro" panose="020B0503030403020204" pitchFamily="34" charset="0"/>
              </a:rPr>
              <a:t>This role requires a commitment of around 6-8 hours a month and occasional travel. The term of office is three years.  </a:t>
            </a:r>
          </a:p>
          <a:p>
            <a:pPr marL="342900" indent="-342900" fontAlgn="base">
              <a:buFont typeface="Symbol" pitchFamily="2" charset="2"/>
              <a:buChar char=""/>
            </a:pPr>
            <a:r>
              <a:rPr lang="en-US" sz="2000" dirty="0">
                <a:latin typeface="Source Sans Pro" panose="020B0503030403020204" pitchFamily="34" charset="0"/>
                <a:ea typeface="Source Sans Pro" panose="020B0503030403020204" pitchFamily="34" charset="0"/>
              </a:rPr>
              <a:t>You must be able to attend monthly Area Council meetings (which are often on-line) and be active in supporting activities in your Area.  </a:t>
            </a:r>
          </a:p>
          <a:p>
            <a:pPr marL="342900" indent="-342900">
              <a:buFont typeface="Symbol" pitchFamily="2" charset="2"/>
              <a:buChar char=""/>
            </a:pPr>
            <a:endParaRPr lang="en-NZ" sz="1600" dirty="0">
              <a:latin typeface="Source Sans Pro" panose="020B0503030403020204" pitchFamily="34" charset="0"/>
              <a:ea typeface="Source Sans Pro" panose="020B0503030403020204" pitchFamily="34" charset="0"/>
            </a:endParaRPr>
          </a:p>
          <a:p>
            <a:pPr marL="457200" lvl="1" indent="0">
              <a:lnSpc>
                <a:spcPct val="107000"/>
              </a:lnSpc>
              <a:buNone/>
            </a:pPr>
            <a:endParaRPr lang="en-NZ"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1568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A5A90-58CE-952C-4A13-52D99D6A80E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85860F9-1DF3-05D9-C510-4810190DEC28}"/>
              </a:ext>
            </a:extLst>
          </p:cNvPr>
          <p:cNvSpPr>
            <a:spLocks noGrp="1"/>
          </p:cNvSpPr>
          <p:nvPr>
            <p:ph idx="1"/>
          </p:nvPr>
        </p:nvSpPr>
        <p:spPr>
          <a:xfrm>
            <a:off x="838200" y="2784713"/>
            <a:ext cx="10515600" cy="1710066"/>
          </a:xfrm>
        </p:spPr>
        <p:txBody>
          <a:bodyPr>
            <a:normAutofit/>
          </a:bodyPr>
          <a:lstStyle/>
          <a:p>
            <a:pPr marL="0" indent="0">
              <a:lnSpc>
                <a:spcPct val="107000"/>
              </a:lnSpc>
              <a:buNone/>
            </a:pPr>
            <a:r>
              <a:rPr lang="en-NZ" sz="2000" dirty="0">
                <a:latin typeface="Source Sans Pro" panose="020B0503030403020204" pitchFamily="34" charset="0"/>
                <a:ea typeface="Source Sans Pro" panose="020B0503030403020204" pitchFamily="34" charset="0"/>
                <a:cs typeface="Source Sans Pro" panose="020B0503030403020204" pitchFamily="34" charset="0"/>
              </a:rPr>
              <a:t>Opportunities to join our Area Councils take place through an annual, two-step process.</a:t>
            </a:r>
            <a:endParaRPr lang="en-NZ" sz="2000" dirty="0">
              <a:latin typeface="Source Sans Pro" panose="020B0503030403020204" pitchFamily="34" charset="0"/>
              <a:ea typeface="Source Sans Pro" panose="020B0503030403020204" pitchFamily="34" charset="0"/>
            </a:endParaRPr>
          </a:p>
          <a:p>
            <a:pPr marL="0" indent="0">
              <a:lnSpc>
                <a:spcPct val="107000"/>
              </a:lnSpc>
              <a:buNone/>
            </a:pPr>
            <a:r>
              <a:rPr lang="en-NZ" sz="2000" dirty="0">
                <a:latin typeface="Source Sans Pro" panose="020B0503030403020204" pitchFamily="34" charset="0"/>
                <a:ea typeface="Source Sans Pro" panose="020B0503030403020204" pitchFamily="34" charset="0"/>
                <a:cs typeface="Source Sans Pro" panose="020B0503030403020204" pitchFamily="34" charset="0"/>
              </a:rPr>
              <a:t>Step 1 is nominations. Step 2 is elections.</a:t>
            </a:r>
            <a:endParaRPr lang="en-NZ" sz="2000" dirty="0">
              <a:latin typeface="Source Sans Pro" panose="020B0503030403020204" pitchFamily="34" charset="0"/>
              <a:ea typeface="Source Sans Pro" panose="020B0503030403020204" pitchFamily="34" charset="0"/>
            </a:endParaRPr>
          </a:p>
        </p:txBody>
      </p:sp>
      <p:sp>
        <p:nvSpPr>
          <p:cNvPr id="8" name="Title 1">
            <a:extLst>
              <a:ext uri="{FF2B5EF4-FFF2-40B4-BE49-F238E27FC236}">
                <a16:creationId xmlns:a16="http://schemas.microsoft.com/office/drawing/2014/main" id="{4A855D2F-6AA9-46D7-BE35-8AFD7B638CCD}"/>
              </a:ext>
            </a:extLst>
          </p:cNvPr>
          <p:cNvSpPr txBox="1">
            <a:spLocks/>
          </p:cNvSpPr>
          <p:nvPr/>
        </p:nvSpPr>
        <p:spPr>
          <a:xfrm>
            <a:off x="838200" y="1897133"/>
            <a:ext cx="7864365" cy="14502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200" b="1" dirty="0">
                <a:solidFill>
                  <a:srgbClr val="119AB5"/>
                </a:solidFill>
                <a:latin typeface="Block Berthold" pitchFamily="2" charset="77"/>
                <a:ea typeface="Source Sans Pro" panose="020B0503030403020204" pitchFamily="34" charset="0"/>
                <a:cs typeface="Source Sans Pro" panose="020B0503030403020204" pitchFamily="34" charset="0"/>
              </a:rPr>
              <a:t>HOW THE PROCESS WORKS</a:t>
            </a:r>
            <a:br>
              <a:rPr lang="en-NZ" sz="3200" dirty="0">
                <a:solidFill>
                  <a:srgbClr val="119AB5"/>
                </a:solidFill>
                <a:latin typeface="Block Berthold" pitchFamily="2" charset="77"/>
                <a:ea typeface="Calibri" panose="020F0502020204030204" pitchFamily="34" charset="0"/>
              </a:rPr>
            </a:br>
            <a:endParaRPr lang="en-US" sz="3200" dirty="0">
              <a:solidFill>
                <a:srgbClr val="119AB5"/>
              </a:solidFill>
              <a:latin typeface="Block Berthold" pitchFamily="2" charset="77"/>
            </a:endParaRPr>
          </a:p>
        </p:txBody>
      </p:sp>
    </p:spTree>
    <p:extLst>
      <p:ext uri="{BB962C8B-B14F-4D97-AF65-F5344CB8AC3E}">
        <p14:creationId xmlns:p14="http://schemas.microsoft.com/office/powerpoint/2010/main" val="217995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A5A90-58CE-952C-4A13-52D99D6A80E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560522-19BE-C790-1DB5-38B758AAB338}"/>
              </a:ext>
            </a:extLst>
          </p:cNvPr>
          <p:cNvSpPr>
            <a:spLocks noGrp="1"/>
          </p:cNvSpPr>
          <p:nvPr>
            <p:ph type="title"/>
          </p:nvPr>
        </p:nvSpPr>
        <p:spPr>
          <a:xfrm>
            <a:off x="838200" y="509483"/>
            <a:ext cx="7864365" cy="1450220"/>
          </a:xfrm>
        </p:spPr>
        <p:txBody>
          <a:bodyPr>
            <a:normAutofit/>
          </a:bodyPr>
          <a:lstStyle/>
          <a:p>
            <a:r>
              <a:rPr lang="en-NZ" sz="3200" b="1" dirty="0">
                <a:solidFill>
                  <a:srgbClr val="009CB6"/>
                </a:solidFill>
                <a:latin typeface="Block Berthold" pitchFamily="2" charset="77"/>
                <a:ea typeface="Source Sans Pro" panose="020B0503030403020204" pitchFamily="34" charset="0"/>
                <a:cs typeface="Source Sans Pro" panose="020B0503030403020204" pitchFamily="34" charset="0"/>
              </a:rPr>
              <a:t>STEP 1</a:t>
            </a:r>
            <a:br>
              <a:rPr lang="en-NZ" sz="3200" dirty="0">
                <a:solidFill>
                  <a:srgbClr val="009CB6"/>
                </a:solidFill>
                <a:latin typeface="Block Berthold" pitchFamily="2" charset="77"/>
                <a:ea typeface="Calibri" panose="020F0502020204030204" pitchFamily="34" charset="0"/>
              </a:rPr>
            </a:br>
            <a:endParaRPr lang="en-US" sz="3200" dirty="0">
              <a:solidFill>
                <a:srgbClr val="009CB6"/>
              </a:solidFill>
              <a:latin typeface="Block Berthold" pitchFamily="2" charset="77"/>
            </a:endParaRPr>
          </a:p>
        </p:txBody>
      </p:sp>
      <p:sp>
        <p:nvSpPr>
          <p:cNvPr id="10" name="Content Placeholder 2">
            <a:extLst>
              <a:ext uri="{FF2B5EF4-FFF2-40B4-BE49-F238E27FC236}">
                <a16:creationId xmlns:a16="http://schemas.microsoft.com/office/drawing/2014/main" id="{3672DD7B-94DD-CE72-5682-8B69ECD0568E}"/>
              </a:ext>
            </a:extLst>
          </p:cNvPr>
          <p:cNvSpPr txBox="1">
            <a:spLocks/>
          </p:cNvSpPr>
          <p:nvPr/>
        </p:nvSpPr>
        <p:spPr>
          <a:xfrm>
            <a:off x="838200" y="14244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To be elected, a New Zealand Red Cross member must first be nominated by two current members.</a:t>
            </a:r>
          </a:p>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To do this you need to: </a:t>
            </a:r>
          </a:p>
          <a:p>
            <a:pPr marL="800100" lvl="1" indent="-342900">
              <a:lnSpc>
                <a:spcPct val="107000"/>
              </a:lnSpc>
              <a:buFont typeface="+mj-lt"/>
              <a:buAutoNum type="alphaLcParenR"/>
            </a:pPr>
            <a:r>
              <a:rPr lang="en-NZ" sz="2000" dirty="0">
                <a:latin typeface="Source Sans Pro" panose="020B0503030403020204" pitchFamily="34" charset="0"/>
                <a:ea typeface="Source Sans Pro" panose="020B0503030403020204" pitchFamily="34" charset="0"/>
              </a:rPr>
              <a:t>Find two current members to support your nomination. </a:t>
            </a:r>
          </a:p>
          <a:p>
            <a:pPr marL="800100" lvl="1" indent="-342900">
              <a:lnSpc>
                <a:spcPct val="107000"/>
              </a:lnSpc>
              <a:buFont typeface="+mj-lt"/>
              <a:buAutoNum type="alphaLcParenR"/>
            </a:pPr>
            <a:r>
              <a:rPr lang="en-NZ" sz="2000" dirty="0">
                <a:latin typeface="Source Sans Pro" panose="020B0503030403020204" pitchFamily="34" charset="0"/>
                <a:ea typeface="Source Sans Pro" panose="020B0503030403020204" pitchFamily="34" charset="0"/>
              </a:rPr>
              <a:t>Complete an  </a:t>
            </a:r>
            <a:r>
              <a:rPr lang="en-NZ" sz="2000" dirty="0">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Area Council Nomination</a:t>
            </a:r>
            <a:r>
              <a:rPr lang="en-NZ" sz="2000" dirty="0">
                <a:latin typeface="Source Sans Pro" panose="020B0503030403020204" pitchFamily="34" charset="0"/>
                <a:ea typeface="Source Sans Pro" panose="020B0503030403020204" pitchFamily="34" charset="0"/>
              </a:rPr>
              <a:t> form (the form is on our website).</a:t>
            </a:r>
          </a:p>
          <a:p>
            <a:pPr marL="800100" lvl="1" indent="-342900">
              <a:lnSpc>
                <a:spcPct val="107000"/>
              </a:lnSpc>
              <a:buFont typeface="+mj-lt"/>
              <a:buAutoNum type="alphaLcParenR"/>
            </a:pPr>
            <a:r>
              <a:rPr lang="en-NZ" sz="2000" dirty="0">
                <a:latin typeface="Source Sans Pro" panose="020B0503030403020204" pitchFamily="34" charset="0"/>
                <a:ea typeface="Source Sans Pro" panose="020B0503030403020204" pitchFamily="34" charset="0"/>
              </a:rPr>
              <a:t>Send the completed nomination form to </a:t>
            </a:r>
            <a:r>
              <a:rPr lang="en-NZ" sz="2000" dirty="0">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membership@redcross.org.nz</a:t>
            </a:r>
            <a:r>
              <a:rPr lang="en-NZ" sz="2000" dirty="0">
                <a:latin typeface="Source Sans Pro" panose="020B0503030403020204" pitchFamily="34" charset="0"/>
                <a:ea typeface="Source Sans Pro" panose="020B0503030403020204" pitchFamily="34" charset="0"/>
              </a:rPr>
              <a:t> </a:t>
            </a:r>
            <a:br>
              <a:rPr lang="en-NZ" sz="2000" dirty="0">
                <a:latin typeface="Source Sans Pro" panose="020B0503030403020204" pitchFamily="34" charset="0"/>
                <a:ea typeface="Source Sans Pro" panose="020B0503030403020204" pitchFamily="34" charset="0"/>
              </a:rPr>
            </a:br>
            <a:r>
              <a:rPr lang="en-NZ" sz="2000" dirty="0">
                <a:latin typeface="Source Sans Pro" panose="020B0503030403020204" pitchFamily="34" charset="0"/>
                <a:ea typeface="Source Sans Pro" panose="020B0503030403020204" pitchFamily="34" charset="0"/>
              </a:rPr>
              <a:t>by Sunday 31 March 2024.</a:t>
            </a:r>
          </a:p>
          <a:p>
            <a:pPr marL="457200" lvl="1" indent="0">
              <a:lnSpc>
                <a:spcPct val="107000"/>
              </a:lnSpc>
              <a:buNone/>
            </a:pPr>
            <a:endParaRPr lang="en-NZ" sz="1400" dirty="0">
              <a:latin typeface="Calibri" panose="020F0502020204030204" pitchFamily="34" charset="0"/>
              <a:ea typeface="Calibri" panose="020F0502020204030204" pitchFamily="34" charset="0"/>
            </a:endParaRPr>
          </a:p>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The Membership team will send your form to the Area Council Chair, who will ensure the nomination form is correct. </a:t>
            </a:r>
          </a:p>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The form is then sent to the Secretary General to proceed to Step 2.</a:t>
            </a:r>
          </a:p>
        </p:txBody>
      </p:sp>
    </p:spTree>
    <p:extLst>
      <p:ext uri="{BB962C8B-B14F-4D97-AF65-F5344CB8AC3E}">
        <p14:creationId xmlns:p14="http://schemas.microsoft.com/office/powerpoint/2010/main" val="303865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A5A90-58CE-952C-4A13-52D99D6A80E6}"/>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560522-19BE-C790-1DB5-38B758AAB338}"/>
              </a:ext>
            </a:extLst>
          </p:cNvPr>
          <p:cNvSpPr>
            <a:spLocks noGrp="1"/>
          </p:cNvSpPr>
          <p:nvPr>
            <p:ph type="title"/>
          </p:nvPr>
        </p:nvSpPr>
        <p:spPr>
          <a:xfrm>
            <a:off x="838200" y="509482"/>
            <a:ext cx="7864365" cy="1450220"/>
          </a:xfrm>
        </p:spPr>
        <p:txBody>
          <a:bodyPr>
            <a:normAutofit/>
          </a:bodyPr>
          <a:lstStyle/>
          <a:p>
            <a:r>
              <a:rPr lang="en-NZ" sz="3200" b="1" dirty="0">
                <a:solidFill>
                  <a:srgbClr val="119AB5"/>
                </a:solidFill>
                <a:latin typeface="Block Berthold" pitchFamily="2" charset="77"/>
                <a:ea typeface="Source Sans Pro" panose="020B0503030403020204" pitchFamily="34" charset="0"/>
                <a:cs typeface="Source Sans Pro" panose="020B0503030403020204" pitchFamily="34" charset="0"/>
              </a:rPr>
              <a:t>STEP 2 </a:t>
            </a:r>
            <a:br>
              <a:rPr lang="en-NZ" sz="3200" dirty="0">
                <a:solidFill>
                  <a:srgbClr val="119AB5"/>
                </a:solidFill>
                <a:latin typeface="Block Berthold" pitchFamily="2" charset="77"/>
                <a:ea typeface="Calibri" panose="020F0502020204030204" pitchFamily="34" charset="0"/>
              </a:rPr>
            </a:br>
            <a:endParaRPr lang="en-US" sz="3200" dirty="0">
              <a:solidFill>
                <a:srgbClr val="119AB5"/>
              </a:solidFill>
              <a:latin typeface="Block Berthold" pitchFamily="2" charset="77"/>
            </a:endParaRPr>
          </a:p>
        </p:txBody>
      </p:sp>
      <p:sp>
        <p:nvSpPr>
          <p:cNvPr id="10" name="Content Placeholder 2">
            <a:extLst>
              <a:ext uri="{FF2B5EF4-FFF2-40B4-BE49-F238E27FC236}">
                <a16:creationId xmlns:a16="http://schemas.microsoft.com/office/drawing/2014/main" id="{3672DD7B-94DD-CE72-5682-8B69ECD0568E}"/>
              </a:ext>
            </a:extLst>
          </p:cNvPr>
          <p:cNvSpPr txBox="1">
            <a:spLocks/>
          </p:cNvSpPr>
          <p:nvPr/>
        </p:nvSpPr>
        <p:spPr>
          <a:xfrm>
            <a:off x="838200" y="142445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itchFamily="2" charset="2"/>
              <a:buChar char=""/>
            </a:pPr>
            <a:r>
              <a:rPr lang="en-NZ" sz="2000" dirty="0">
                <a:latin typeface="Source Sans Pro" panose="020B0503030403020204" pitchFamily="34" charset="0"/>
                <a:ea typeface="Source Sans Pro" panose="020B0503030403020204" pitchFamily="34" charset="0"/>
              </a:rPr>
              <a:t>After Sunday 31 March we will assess whether an election is needed in any of our Areas. Nominees and their Area Councils will be notified of the results, whether an election is needed and what happens next. </a:t>
            </a:r>
          </a:p>
          <a:p>
            <a:pPr marL="342900" indent="-342900">
              <a:lnSpc>
                <a:spcPct val="107000"/>
              </a:lnSpc>
              <a:buFont typeface="Symbol" pitchFamily="2" charset="2"/>
              <a:buChar char=""/>
            </a:pPr>
            <a:r>
              <a:rPr lang="en-NZ" sz="2000" dirty="0">
                <a:latin typeface="Source Sans Pro" panose="020B0503030403020204" pitchFamily="34" charset="0"/>
                <a:ea typeface="Source Sans Pro" panose="020B0503030403020204" pitchFamily="34" charset="0"/>
              </a:rPr>
              <a:t>Where there are more nominations received than there are vacancies, an election process will take place, with voting in May.  </a:t>
            </a:r>
          </a:p>
          <a:p>
            <a:pPr marL="342900" indent="-342900">
              <a:lnSpc>
                <a:spcPct val="107000"/>
              </a:lnSpc>
              <a:buFont typeface="Symbol" pitchFamily="2" charset="2"/>
              <a:buChar char=""/>
            </a:pPr>
            <a:r>
              <a:rPr lang="en-NZ" sz="2000" dirty="0">
                <a:latin typeface="Source Sans Pro" panose="020B0503030403020204" pitchFamily="34" charset="0"/>
                <a:ea typeface="Source Sans Pro" panose="020B0503030403020204" pitchFamily="34" charset="0"/>
              </a:rPr>
              <a:t>If the number of nominations received either matches, or is less than, the number of vacancies in an area, those nominees are confirmed as elected unopposed.</a:t>
            </a:r>
          </a:p>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If we do need elections, voting papers will be sent out in the post, so we need up-to-date membership details, including postal addresses. </a:t>
            </a:r>
          </a:p>
          <a:p>
            <a:pPr marL="342900" indent="-342900">
              <a:buFont typeface="Symbol" pitchFamily="2" charset="2"/>
              <a:buChar char=""/>
            </a:pPr>
            <a:r>
              <a:rPr lang="en-NZ" sz="2000" dirty="0">
                <a:latin typeface="Source Sans Pro" panose="020B0503030403020204" pitchFamily="34" charset="0"/>
                <a:ea typeface="Source Sans Pro" panose="020B0503030403020204" pitchFamily="34" charset="0"/>
              </a:rPr>
              <a:t>You can </a:t>
            </a:r>
            <a:r>
              <a:rPr lang="en-NZ" sz="2000" dirty="0">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update your own details online</a:t>
            </a:r>
            <a:r>
              <a:rPr lang="en-NZ" sz="2000" dirty="0">
                <a:latin typeface="Source Sans Pro" panose="020B0503030403020204" pitchFamily="34" charset="0"/>
                <a:ea typeface="Source Sans Pro" panose="020B0503030403020204" pitchFamily="34" charset="0"/>
              </a:rPr>
              <a:t>  through an easy form in just two minutes, or by calling the Contact Centre on 0800 RED CROSS (0800 733 27677).</a:t>
            </a:r>
          </a:p>
        </p:txBody>
      </p:sp>
    </p:spTree>
    <p:extLst>
      <p:ext uri="{BB962C8B-B14F-4D97-AF65-F5344CB8AC3E}">
        <p14:creationId xmlns:p14="http://schemas.microsoft.com/office/powerpoint/2010/main" val="287772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A5A90-58CE-952C-4A13-52D99D6A80E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85860F9-1DF3-05D9-C510-4810190DEC28}"/>
              </a:ext>
            </a:extLst>
          </p:cNvPr>
          <p:cNvSpPr>
            <a:spLocks noGrp="1"/>
          </p:cNvSpPr>
          <p:nvPr>
            <p:ph idx="1"/>
          </p:nvPr>
        </p:nvSpPr>
        <p:spPr>
          <a:xfrm>
            <a:off x="838200" y="2784713"/>
            <a:ext cx="10515600" cy="1710066"/>
          </a:xfrm>
        </p:spPr>
        <p:txBody>
          <a:bodyPr>
            <a:normAutofit/>
          </a:bodyPr>
          <a:lstStyle/>
          <a:p>
            <a:pPr marL="342900" indent="-342900">
              <a:lnSpc>
                <a:spcPct val="107000"/>
              </a:lnSpc>
              <a:buFont typeface="Symbol" pitchFamily="2" charset="2"/>
              <a:buChar char=""/>
            </a:pPr>
            <a:r>
              <a:rPr lang="en-NZ" sz="2000" dirty="0">
                <a:latin typeface="Source Sans Pro" panose="020B0503030403020204" pitchFamily="34" charset="0"/>
                <a:ea typeface="Source Sans Pro" panose="020B0503030403020204" pitchFamily="34" charset="0"/>
              </a:rPr>
              <a:t>Find out more about the process on </a:t>
            </a:r>
            <a:r>
              <a:rPr lang="en-NZ" sz="2000" b="1" i="0" dirty="0">
                <a:effectLst/>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tinyurl.com/nzrc-ac-noms</a:t>
            </a:r>
            <a:endParaRPr lang="en-NZ" sz="2000" b="1" i="0" dirty="0">
              <a:effectLst/>
              <a:latin typeface="Source Sans Pro" panose="020B0503030403020204" pitchFamily="34" charset="0"/>
              <a:ea typeface="Source Sans Pro" panose="020B0503030403020204" pitchFamily="34" charset="0"/>
            </a:endParaRPr>
          </a:p>
          <a:p>
            <a:pPr marL="342900" indent="-342900">
              <a:lnSpc>
                <a:spcPct val="107000"/>
              </a:lnSpc>
              <a:buFont typeface="Symbol" pitchFamily="2" charset="2"/>
              <a:buChar char=""/>
            </a:pPr>
            <a:r>
              <a:rPr lang="en-NZ" sz="2000" dirty="0">
                <a:latin typeface="Source Sans Pro" panose="020B0503030403020204" pitchFamily="34" charset="0"/>
                <a:ea typeface="Source Sans Pro" panose="020B0503030403020204" pitchFamily="34" charset="0"/>
              </a:rPr>
              <a:t>Or contact your local Area Support Team via </a:t>
            </a:r>
            <a:r>
              <a:rPr lang="en-NZ" sz="2000" b="1" dirty="0">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membership@redcross.org.nz</a:t>
            </a:r>
            <a:r>
              <a:rPr lang="en-NZ" sz="2000" b="1" dirty="0">
                <a:latin typeface="Source Sans Pro" panose="020B0503030403020204" pitchFamily="34" charset="0"/>
                <a:ea typeface="Source Sans Pro" panose="020B0503030403020204" pitchFamily="34" charset="0"/>
              </a:rPr>
              <a:t> </a:t>
            </a:r>
            <a:br>
              <a:rPr lang="en-NZ" sz="2000" b="1" dirty="0">
                <a:latin typeface="Source Sans Pro" panose="020B0503030403020204" pitchFamily="34" charset="0"/>
                <a:ea typeface="Source Sans Pro" panose="020B0503030403020204" pitchFamily="34" charset="0"/>
              </a:rPr>
            </a:br>
            <a:r>
              <a:rPr lang="en-NZ" sz="2000" dirty="0">
                <a:latin typeface="Source Sans Pro" panose="020B0503030403020204" pitchFamily="34" charset="0"/>
                <a:ea typeface="Source Sans Pro" panose="020B0503030403020204" pitchFamily="34" charset="0"/>
              </a:rPr>
              <a:t>or by calling </a:t>
            </a:r>
            <a:r>
              <a:rPr lang="en-NZ" sz="2000" b="1" dirty="0">
                <a:latin typeface="Source Sans Pro" panose="020B0503030403020204" pitchFamily="34" charset="0"/>
                <a:ea typeface="Source Sans Pro" panose="020B0503030403020204" pitchFamily="34" charset="0"/>
              </a:rPr>
              <a:t>0800 RED CROSS (0800 733 27677)</a:t>
            </a:r>
            <a:r>
              <a:rPr lang="en-NZ" sz="2000" dirty="0">
                <a:latin typeface="Source Sans Pro" panose="020B0503030403020204" pitchFamily="34" charset="0"/>
                <a:ea typeface="Source Sans Pro" panose="020B0503030403020204" pitchFamily="34" charset="0"/>
              </a:rPr>
              <a:t>.</a:t>
            </a:r>
            <a:endParaRPr lang="en-NZ" sz="2000" b="1" dirty="0">
              <a:latin typeface="Source Sans Pro" panose="020B0503030403020204" pitchFamily="34" charset="0"/>
              <a:ea typeface="Source Sans Pro" panose="020B0503030403020204" pitchFamily="34" charset="0"/>
            </a:endParaRPr>
          </a:p>
        </p:txBody>
      </p:sp>
      <p:sp>
        <p:nvSpPr>
          <p:cNvPr id="8" name="Title 1">
            <a:extLst>
              <a:ext uri="{FF2B5EF4-FFF2-40B4-BE49-F238E27FC236}">
                <a16:creationId xmlns:a16="http://schemas.microsoft.com/office/drawing/2014/main" id="{4A855D2F-6AA9-46D7-BE35-8AFD7B638CCD}"/>
              </a:ext>
            </a:extLst>
          </p:cNvPr>
          <p:cNvSpPr txBox="1">
            <a:spLocks/>
          </p:cNvSpPr>
          <p:nvPr/>
        </p:nvSpPr>
        <p:spPr>
          <a:xfrm>
            <a:off x="838200" y="1897133"/>
            <a:ext cx="7864365" cy="14502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200" b="1" dirty="0">
                <a:solidFill>
                  <a:srgbClr val="119AB5"/>
                </a:solidFill>
                <a:latin typeface="Block Berthold" pitchFamily="2" charset="77"/>
                <a:ea typeface="Source Sans Pro" panose="020B0503030403020204" pitchFamily="34" charset="0"/>
                <a:cs typeface="Source Sans Pro" panose="020B0503030403020204" pitchFamily="34" charset="0"/>
              </a:rPr>
              <a:t>FIND OUT MORE</a:t>
            </a:r>
            <a:br>
              <a:rPr lang="en-NZ" sz="3200" dirty="0">
                <a:solidFill>
                  <a:srgbClr val="119AB5"/>
                </a:solidFill>
                <a:latin typeface="Block Berthold" pitchFamily="2" charset="77"/>
                <a:ea typeface="Calibri" panose="020F0502020204030204" pitchFamily="34" charset="0"/>
              </a:rPr>
            </a:br>
            <a:endParaRPr lang="en-US" sz="3200" dirty="0">
              <a:solidFill>
                <a:srgbClr val="119AB5"/>
              </a:solidFill>
              <a:latin typeface="Block Berthold" pitchFamily="2" charset="77"/>
            </a:endParaRPr>
          </a:p>
        </p:txBody>
      </p:sp>
      <p:pic>
        <p:nvPicPr>
          <p:cNvPr id="4" name="Picture 3" descr="A qr code on a white background&#10;&#10;Description automatically generated">
            <a:extLst>
              <a:ext uri="{FF2B5EF4-FFF2-40B4-BE49-F238E27FC236}">
                <a16:creationId xmlns:a16="http://schemas.microsoft.com/office/drawing/2014/main" id="{5337BED4-FF30-4D72-1A8B-3072F8821FCC}"/>
              </a:ext>
            </a:extLst>
          </p:cNvPr>
          <p:cNvPicPr>
            <a:picLocks noChangeAspect="1"/>
          </p:cNvPicPr>
          <p:nvPr/>
        </p:nvPicPr>
        <p:blipFill>
          <a:blip r:embed="rId5"/>
          <a:stretch>
            <a:fillRect/>
          </a:stretch>
        </p:blipFill>
        <p:spPr>
          <a:xfrm>
            <a:off x="10184524" y="3700591"/>
            <a:ext cx="1588376" cy="1588376"/>
          </a:xfrm>
          <a:prstGeom prst="rect">
            <a:avLst/>
          </a:prstGeom>
        </p:spPr>
      </p:pic>
    </p:spTree>
    <p:extLst>
      <p:ext uri="{BB962C8B-B14F-4D97-AF65-F5344CB8AC3E}">
        <p14:creationId xmlns:p14="http://schemas.microsoft.com/office/powerpoint/2010/main" val="218753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642</Words>
  <Application>Microsoft Macintosh PowerPoint</Application>
  <PresentationFormat>Widescreen</PresentationFormat>
  <Paragraphs>41</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Block Berthold</vt:lpstr>
      <vt:lpstr>Calibri</vt:lpstr>
      <vt:lpstr>Source Sans Pro</vt:lpstr>
      <vt:lpstr>Symbol</vt:lpstr>
      <vt:lpstr>Wingdings</vt:lpstr>
      <vt:lpstr>Office Theme</vt:lpstr>
      <vt:lpstr>PowerPoint Presentation</vt:lpstr>
      <vt:lpstr>PowerPoint Presentation</vt:lpstr>
      <vt:lpstr>WHO ARE WE LOOKING FOR? </vt:lpstr>
      <vt:lpstr>WHO ARE WE LOOKING FOR? </vt:lpstr>
      <vt:lpstr>WHY STAND? </vt:lpstr>
      <vt:lpstr>PowerPoint Presentation</vt:lpstr>
      <vt:lpstr>STEP 1 </vt:lpstr>
      <vt:lpstr>STEP 2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Drummond</dc:creator>
  <cp:lastModifiedBy>Nicole Drummond</cp:lastModifiedBy>
  <cp:revision>14</cp:revision>
  <dcterms:created xsi:type="dcterms:W3CDTF">2024-02-27T00:39:44Z</dcterms:created>
  <dcterms:modified xsi:type="dcterms:W3CDTF">2024-02-29T21:42:03Z</dcterms:modified>
</cp:coreProperties>
</file>